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6" r:id="rId6"/>
    <p:sldId id="265" r:id="rId7"/>
    <p:sldId id="267" r:id="rId8"/>
    <p:sldId id="268" r:id="rId9"/>
    <p:sldId id="270" r:id="rId10"/>
    <p:sldId id="271" r:id="rId11"/>
    <p:sldId id="269" r:id="rId12"/>
    <p:sldId id="260" r:id="rId13"/>
    <p:sldId id="261" r:id="rId14"/>
    <p:sldId id="275" r:id="rId15"/>
    <p:sldId id="262" r:id="rId16"/>
    <p:sldId id="263" r:id="rId17"/>
    <p:sldId id="264" r:id="rId18"/>
    <p:sldId id="273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95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03F61-CA8A-42C9-9A6E-3735DCB3CC7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AE11F-0AE5-4714-B4FA-FE26F535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4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AE11F-0AE5-4714-B4FA-FE26F53544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F167-530F-4537-9AAC-BDC9B0ECFF6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4E62-B904-4F5E-819F-00A86C5A7DED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2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1849-0FF1-4E7F-85F4-86111BEC28E9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BAF4-4356-4050-B6B8-330E2B17B8E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EC2-B2DB-4CA0-9356-F147AE0B81A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283C-4080-4647-A074-1029CFB00C96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9E6-D61B-4BA8-807D-5DD5A2D34BE0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22-9DC0-48A9-827C-AE81C556E0E9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3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A3B4-6C66-46A4-B066-333172CA1056}" type="datetime1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EB1-CA9E-414C-AF5C-B8424BAB9504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36B-A732-4931-957F-F8A9FF2275A1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3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3BC1-1650-4D3E-854F-EBEAF4F0E874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3550-2C63-44C2-92B8-976558E4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GB" dirty="0" smtClean="0"/>
              <a:t>Making your own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7056784" cy="45365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 smtClean="0"/>
              <a:t>The </a:t>
            </a:r>
            <a:r>
              <a:rPr lang="en-GB" dirty="0"/>
              <a:t>quiz </a:t>
            </a:r>
            <a:r>
              <a:rPr lang="en-GB" dirty="0" smtClean="0"/>
              <a:t>you are to </a:t>
            </a:r>
            <a:r>
              <a:rPr lang="en-GB" dirty="0" smtClean="0"/>
              <a:t>design </a:t>
            </a:r>
            <a:r>
              <a:rPr lang="en-GB" dirty="0" smtClean="0"/>
              <a:t>is </a:t>
            </a:r>
            <a:r>
              <a:rPr lang="en-GB" dirty="0"/>
              <a:t>for your </a:t>
            </a:r>
            <a:r>
              <a:rPr lang="en-GB" dirty="0" smtClean="0"/>
              <a:t>choice of topic.</a:t>
            </a:r>
          </a:p>
          <a:p>
            <a:pPr algn="l"/>
            <a:r>
              <a:rPr lang="en-GB" dirty="0" smtClean="0"/>
              <a:t>It </a:t>
            </a:r>
            <a:r>
              <a:rPr lang="en-GB" dirty="0"/>
              <a:t>should be do-able by any Year 8 student, and should not be too hard or too easy – it should teach them about your topic</a:t>
            </a:r>
            <a:r>
              <a:rPr lang="en-GB" dirty="0" smtClean="0"/>
              <a:t>.</a:t>
            </a:r>
          </a:p>
          <a:p>
            <a:pPr algn="l"/>
            <a:r>
              <a:rPr lang="en-GB" dirty="0" smtClean="0">
                <a:solidFill>
                  <a:srgbClr val="00B050"/>
                </a:solidFill>
              </a:rPr>
              <a:t>These instructions are a guide:</a:t>
            </a:r>
            <a:endParaRPr lang="en-GB" dirty="0" smtClean="0">
              <a:solidFill>
                <a:srgbClr val="00B050"/>
              </a:solidFill>
            </a:endParaRPr>
          </a:p>
          <a:p>
            <a:pPr algn="l"/>
            <a:r>
              <a:rPr lang="en-GB" dirty="0" smtClean="0">
                <a:solidFill>
                  <a:srgbClr val="00B050"/>
                </a:solidFill>
              </a:rPr>
              <a:t>First create a new spreadsheet and save it into a sensible place.</a:t>
            </a:r>
            <a:endParaRPr lang="en-GB" dirty="0" smtClean="0">
              <a:solidFill>
                <a:srgbClr val="00B050"/>
              </a:solidFill>
            </a:endParaRP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All of you should be able up </a:t>
            </a:r>
            <a:r>
              <a:rPr lang="en-GB" dirty="0" smtClean="0">
                <a:solidFill>
                  <a:srgbClr val="FF0000"/>
                </a:solidFill>
              </a:rPr>
              <a:t>to step 5.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Most of you should be able to get up to step 9.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Step 8 - Scoring</a:t>
            </a:r>
          </a:p>
          <a:p>
            <a:endParaRPr lang="en-GB" sz="2400" dirty="0"/>
          </a:p>
          <a:p>
            <a:r>
              <a:rPr lang="en-GB" sz="2400" dirty="0" smtClean="0"/>
              <a:t>To work out the score, we need to use COUNTIF</a:t>
            </a:r>
          </a:p>
          <a:p>
            <a:endParaRPr lang="en-GB" sz="2400" dirty="0"/>
          </a:p>
          <a:p>
            <a:r>
              <a:rPr lang="en-GB" sz="2400" dirty="0" smtClean="0"/>
              <a:t>This will </a:t>
            </a:r>
            <a:r>
              <a:rPr lang="en-GB" sz="2400" i="1" dirty="0" smtClean="0"/>
              <a:t>COUNTIF how many times the person got “Correct”  in cells E4 to E13 and give them a number score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In cell B19 type </a:t>
            </a:r>
            <a:r>
              <a:rPr lang="en-GB" sz="2400" dirty="0" smtClean="0">
                <a:solidFill>
                  <a:srgbClr val="FF0000"/>
                </a:solidFill>
              </a:rPr>
              <a:t>=COUNTIF(E4:E13</a:t>
            </a:r>
            <a:r>
              <a:rPr lang="en-GB" sz="2400" dirty="0">
                <a:solidFill>
                  <a:srgbClr val="FF0000"/>
                </a:solidFill>
              </a:rPr>
              <a:t>,"Correct</a:t>
            </a:r>
            <a:r>
              <a:rPr lang="en-GB" sz="2400" dirty="0" smtClean="0">
                <a:solidFill>
                  <a:srgbClr val="FF0000"/>
                </a:solidFill>
              </a:rPr>
              <a:t>")</a:t>
            </a:r>
          </a:p>
          <a:p>
            <a:endParaRPr lang="en-GB" sz="2400" dirty="0"/>
          </a:p>
          <a:p>
            <a:r>
              <a:rPr lang="en-GB" sz="2400" dirty="0" smtClean="0"/>
              <a:t>Test your spreadsheet by getting 0, then 1, then 2 </a:t>
            </a:r>
            <a:r>
              <a:rPr lang="en-GB" sz="2400" dirty="0" err="1" smtClean="0"/>
              <a:t>etc</a:t>
            </a:r>
            <a:r>
              <a:rPr lang="en-GB" sz="2400" dirty="0" smtClean="0"/>
              <a:t> questions correct – does the score work?</a:t>
            </a:r>
          </a:p>
          <a:p>
            <a:endParaRPr lang="en-GB" sz="2400" dirty="0"/>
          </a:p>
          <a:p>
            <a:r>
              <a:rPr lang="en-GB" sz="2400" dirty="0" smtClean="0"/>
              <a:t>You could also do the scoring with a points column. You can use an if formula to award a point if the answer is right.</a:t>
            </a:r>
            <a:endParaRPr lang="en-GB" sz="24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B050"/>
                </a:solidFill>
              </a:rPr>
              <a:t>Step 9 – Name [OPTIONAL]</a:t>
            </a:r>
          </a:p>
          <a:p>
            <a:endParaRPr lang="en-GB" dirty="0"/>
          </a:p>
          <a:p>
            <a:r>
              <a:rPr lang="en-GB" dirty="0" smtClean="0"/>
              <a:t>You might want the student to type in their name to show that they have completed the quiz – this will ask the spreadsheet to display the score.</a:t>
            </a:r>
          </a:p>
          <a:p>
            <a:endParaRPr lang="en-GB" dirty="0"/>
          </a:p>
          <a:p>
            <a:r>
              <a:rPr lang="en-GB" dirty="0" smtClean="0"/>
              <a:t>Type the words in black in the cells as shown below.</a:t>
            </a:r>
          </a:p>
          <a:p>
            <a:endParaRPr lang="en-GB" dirty="0"/>
          </a:p>
          <a:p>
            <a:r>
              <a:rPr lang="en-GB" dirty="0" smtClean="0"/>
              <a:t>Notice the things typed in red but do not type them – we will ask the computer to put these in using formulae.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r="35746" b="44643"/>
          <a:stretch/>
        </p:blipFill>
        <p:spPr bwMode="auto">
          <a:xfrm>
            <a:off x="291431" y="3789040"/>
            <a:ext cx="8360229" cy="25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Step 10 – Using the name</a:t>
            </a:r>
          </a:p>
          <a:p>
            <a:endParaRPr lang="en-GB" sz="2400" dirty="0"/>
          </a:p>
          <a:p>
            <a:r>
              <a:rPr lang="en-GB" sz="2400" dirty="0" smtClean="0"/>
              <a:t>To copy the person’s name (from cell C16 to B18) put this formula into cell B18</a:t>
            </a:r>
            <a:r>
              <a:rPr lang="en-GB" sz="2400" dirty="0" smtClean="0">
                <a:solidFill>
                  <a:srgbClr val="FF0000"/>
                </a:solidFill>
              </a:rPr>
              <a:t>=C16</a:t>
            </a:r>
          </a:p>
          <a:p>
            <a:endParaRPr lang="en-GB" sz="2400" dirty="0" smtClean="0"/>
          </a:p>
          <a:p>
            <a:r>
              <a:rPr lang="en-GB" sz="2400" dirty="0" smtClean="0"/>
              <a:t>Type </a:t>
            </a:r>
            <a:r>
              <a:rPr lang="en-GB" sz="2400" i="1" dirty="0" smtClean="0">
                <a:solidFill>
                  <a:srgbClr val="FF0000"/>
                </a:solidFill>
              </a:rPr>
              <a:t>Fred</a:t>
            </a:r>
            <a:r>
              <a:rPr lang="en-GB" sz="2400" dirty="0" smtClean="0"/>
              <a:t> into cell C16 as the person’s name – what happens?  You should see it appear in cell B18 too.</a:t>
            </a:r>
          </a:p>
          <a:p>
            <a:endParaRPr lang="en-GB" sz="2400" dirty="0"/>
          </a:p>
          <a:p>
            <a:r>
              <a:rPr lang="en-GB" sz="2400" dirty="0" smtClean="0"/>
              <a:t>Delete the person's name from cell C16 – what happens now in cell B18 – the name should turn to 0 – this is poor presentation – we need B18 to stay empty if there is no name in C16 – so we will do the same thing as we did in step 6.</a:t>
            </a:r>
          </a:p>
          <a:p>
            <a:endParaRPr lang="en-GB" sz="2400" dirty="0"/>
          </a:p>
          <a:p>
            <a:r>
              <a:rPr lang="en-GB" sz="2400" dirty="0" smtClean="0"/>
              <a:t>Our current formula in B18 says </a:t>
            </a:r>
            <a:r>
              <a:rPr lang="en-GB" sz="2400" dirty="0" smtClean="0">
                <a:solidFill>
                  <a:srgbClr val="FF0000"/>
                </a:solidFill>
              </a:rPr>
              <a:t>=</a:t>
            </a:r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GB" sz="2400" dirty="0" smtClean="0">
                <a:solidFill>
                  <a:srgbClr val="FF0000"/>
                </a:solidFill>
              </a:rPr>
              <a:t>16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Change it to say </a:t>
            </a:r>
            <a:r>
              <a:rPr lang="en-GB" sz="2400" dirty="0" smtClean="0">
                <a:solidFill>
                  <a:srgbClr val="FF0000"/>
                </a:solidFill>
              </a:rPr>
              <a:t>=IF(C16=“”,””,C16)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Step 11</a:t>
            </a:r>
            <a:r>
              <a:rPr lang="en-GB" sz="2800" dirty="0" smtClean="0"/>
              <a:t>:  To put in an appropriate comment, we could use a VLOOKUP or use a Nested IF statement which is explained after.</a:t>
            </a:r>
          </a:p>
          <a:p>
            <a:endParaRPr lang="en-GB" sz="2800" dirty="0"/>
          </a:p>
          <a:p>
            <a:r>
              <a:rPr lang="en-GB" sz="2800" dirty="0" smtClean="0"/>
              <a:t>VLOOKUP</a:t>
            </a:r>
            <a:endParaRPr lang="en-GB" sz="2800" dirty="0"/>
          </a:p>
          <a:p>
            <a:r>
              <a:rPr lang="en-GB" sz="2800" dirty="0" smtClean="0"/>
              <a:t>Frist make a table with the </a:t>
            </a:r>
            <a:r>
              <a:rPr lang="en-GB" sz="2800" dirty="0"/>
              <a:t>comments for each </a:t>
            </a:r>
            <a:r>
              <a:rPr lang="en-GB" sz="2800" dirty="0" smtClean="0"/>
              <a:t>score.</a:t>
            </a:r>
            <a:endParaRPr lang="en-US" sz="2800" dirty="0"/>
          </a:p>
          <a:p>
            <a:r>
              <a:rPr lang="en-GB" sz="2800" dirty="0" smtClean="0"/>
              <a:t>0 	Very </a:t>
            </a:r>
            <a:r>
              <a:rPr lang="en-GB" sz="2800" dirty="0"/>
              <a:t>poor</a:t>
            </a:r>
            <a:endParaRPr lang="en-US" sz="2800" dirty="0"/>
          </a:p>
          <a:p>
            <a:r>
              <a:rPr lang="en-GB" sz="2800" dirty="0"/>
              <a:t>1 </a:t>
            </a:r>
            <a:r>
              <a:rPr lang="en-GB" sz="2800" dirty="0" smtClean="0"/>
              <a:t>	Weak</a:t>
            </a:r>
            <a:endParaRPr lang="en-US" sz="2800" dirty="0"/>
          </a:p>
          <a:p>
            <a:r>
              <a:rPr lang="en-GB" sz="2800" dirty="0"/>
              <a:t>2 </a:t>
            </a:r>
            <a:r>
              <a:rPr lang="en-GB" sz="2800" dirty="0" smtClean="0"/>
              <a:t>	Improving</a:t>
            </a:r>
            <a:endParaRPr lang="en-US" sz="2800" dirty="0"/>
          </a:p>
          <a:p>
            <a:r>
              <a:rPr lang="en-GB" sz="2800" dirty="0"/>
              <a:t>3 </a:t>
            </a:r>
            <a:r>
              <a:rPr lang="en-GB" sz="2800" dirty="0" smtClean="0"/>
              <a:t>	Not </a:t>
            </a:r>
            <a:r>
              <a:rPr lang="en-GB" sz="2800" dirty="0"/>
              <a:t>bad</a:t>
            </a:r>
            <a:endParaRPr lang="en-US" sz="2800" dirty="0"/>
          </a:p>
          <a:p>
            <a:r>
              <a:rPr lang="en-GB" sz="2800" dirty="0"/>
              <a:t>4 </a:t>
            </a:r>
            <a:r>
              <a:rPr lang="en-GB" sz="2800" dirty="0" smtClean="0"/>
              <a:t>	Well </a:t>
            </a:r>
            <a:r>
              <a:rPr lang="en-GB" sz="2800" dirty="0"/>
              <a:t>Done</a:t>
            </a:r>
            <a:endParaRPr lang="en-US" sz="2800" dirty="0"/>
          </a:p>
          <a:p>
            <a:r>
              <a:rPr lang="en-GB" sz="2800" dirty="0" smtClean="0"/>
              <a:t>Make </a:t>
            </a:r>
            <a:r>
              <a:rPr lang="en-GB" sz="2800" dirty="0"/>
              <a:t>your comments more encouraging than </a:t>
            </a:r>
            <a:r>
              <a:rPr lang="en-GB" sz="2800" dirty="0" smtClean="0"/>
              <a:t>mine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Ask you teacher for a demonstration of how to use </a:t>
            </a:r>
            <a:r>
              <a:rPr lang="en-US" sz="2800" dirty="0" err="1" smtClean="0"/>
              <a:t>vlookup</a:t>
            </a:r>
            <a:r>
              <a:rPr lang="en-US" sz="2800" dirty="0"/>
              <a:t>?</a:t>
            </a:r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14</a:t>
            </a:fld>
            <a:endParaRPr lang="en-US"/>
          </a:p>
        </p:txBody>
      </p:sp>
      <p:pic>
        <p:nvPicPr>
          <p:cNvPr id="7" name="25C4E7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2150" y="200025"/>
            <a:ext cx="52197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75" y="404663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 12</a:t>
            </a:r>
          </a:p>
          <a:p>
            <a:endParaRPr lang="en-GB" sz="2400" dirty="0"/>
          </a:p>
          <a:p>
            <a:r>
              <a:rPr lang="en-GB" sz="2400" dirty="0"/>
              <a:t>The nested IF statement I will put in cell </a:t>
            </a:r>
            <a:r>
              <a:rPr lang="en-GB" sz="2400" dirty="0" smtClean="0"/>
              <a:t>B21 </a:t>
            </a:r>
            <a:r>
              <a:rPr lang="en-GB" sz="2400" dirty="0"/>
              <a:t>w</a:t>
            </a:r>
            <a:r>
              <a:rPr lang="en-GB" sz="2400" dirty="0" smtClean="0"/>
              <a:t>ill </a:t>
            </a:r>
            <a:r>
              <a:rPr lang="en-GB" sz="2400" dirty="0"/>
              <a:t>be</a:t>
            </a:r>
            <a:r>
              <a:rPr lang="en-GB" sz="2400" dirty="0" smtClean="0"/>
              <a:t>:</a:t>
            </a:r>
          </a:p>
          <a:p>
            <a:endParaRPr lang="en-US" sz="2400" dirty="0"/>
          </a:p>
          <a:p>
            <a:r>
              <a:rPr lang="en-GB" sz="2400" spc="-80" dirty="0">
                <a:solidFill>
                  <a:srgbClr val="FF0000"/>
                </a:solidFill>
              </a:rPr>
              <a:t>=IF(B19=0,”Poor”,IF(B19=1,”Weak”,IF(B19=2,”Improving”, IF(B19=3,”Not </a:t>
            </a:r>
            <a:r>
              <a:rPr lang="en-GB" sz="2400" spc="-80" dirty="0" err="1">
                <a:solidFill>
                  <a:srgbClr val="FF0000"/>
                </a:solidFill>
              </a:rPr>
              <a:t>Bad”,”Well</a:t>
            </a:r>
            <a:r>
              <a:rPr lang="en-GB" sz="2400" spc="-80" dirty="0">
                <a:solidFill>
                  <a:srgbClr val="FF0000"/>
                </a:solidFill>
              </a:rPr>
              <a:t> Done”))))</a:t>
            </a:r>
            <a:endParaRPr lang="en-US" sz="2400" spc="-80" dirty="0">
              <a:solidFill>
                <a:srgbClr val="FF0000"/>
              </a:solidFill>
            </a:endParaRPr>
          </a:p>
          <a:p>
            <a:r>
              <a:rPr lang="en-GB" sz="2400" dirty="0"/>
              <a:t> </a:t>
            </a:r>
            <a:endParaRPr lang="en-US" sz="2400" dirty="0"/>
          </a:p>
          <a:p>
            <a:r>
              <a:rPr lang="en-GB" sz="2400" dirty="0"/>
              <a:t>You do not need to ask if the final result is 4, as if it is not  0, 1, 2 or 3, </a:t>
            </a:r>
            <a:r>
              <a:rPr lang="en-GB" sz="2400" dirty="0" smtClean="0"/>
              <a:t>then it </a:t>
            </a:r>
            <a:r>
              <a:rPr lang="en-GB" sz="2400" dirty="0"/>
              <a:t>must be 4</a:t>
            </a:r>
            <a:endParaRPr lang="en-US" sz="2400" dirty="0"/>
          </a:p>
          <a:p>
            <a:r>
              <a:rPr lang="en-GB" sz="2400" dirty="0"/>
              <a:t> </a:t>
            </a:r>
            <a:endParaRPr lang="en-US" sz="2400" dirty="0"/>
          </a:p>
          <a:p>
            <a:r>
              <a:rPr lang="en-GB" sz="2400" dirty="0" smtClean="0"/>
              <a:t>Test </a:t>
            </a:r>
            <a:r>
              <a:rPr lang="en-GB" sz="2400" dirty="0"/>
              <a:t>your spreadsheet </a:t>
            </a:r>
            <a:r>
              <a:rPr lang="en-GB" sz="2400" dirty="0" smtClean="0"/>
              <a:t>to see if it works. Tyr to find limitations </a:t>
            </a:r>
            <a:r>
              <a:rPr lang="en-GB" sz="2400" dirty="0"/>
              <a:t>in what we have done in these basic instructions.</a:t>
            </a:r>
            <a:endParaRPr lang="en-US" sz="2400" dirty="0"/>
          </a:p>
          <a:p>
            <a:r>
              <a:rPr lang="en-GB" sz="2400" dirty="0" smtClean="0"/>
              <a:t>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are possible evaluation criteria for </a:t>
            </a:r>
            <a:r>
              <a:rPr lang="en-GB" dirty="0"/>
              <a:t>your </a:t>
            </a:r>
            <a:r>
              <a:rPr lang="en-GB" dirty="0" smtClean="0"/>
              <a:t>quiz:</a:t>
            </a:r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1. </a:t>
            </a:r>
            <a:r>
              <a:rPr lang="en-GB" dirty="0" smtClean="0"/>
              <a:t>Is it clear what to do?  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2. </a:t>
            </a:r>
            <a:r>
              <a:rPr lang="en-GB" dirty="0"/>
              <a:t>Does it tell you whether each question is right or wrong?  </a:t>
            </a:r>
          </a:p>
          <a:p>
            <a:pPr>
              <a:lnSpc>
                <a:spcPct val="150000"/>
              </a:lnSpc>
            </a:pPr>
            <a:r>
              <a:rPr lang="en-GB" dirty="0"/>
              <a:t>3</a:t>
            </a:r>
            <a:r>
              <a:rPr lang="en-GB" dirty="0" smtClean="0"/>
              <a:t>. </a:t>
            </a:r>
            <a:r>
              <a:rPr lang="en-GB" dirty="0"/>
              <a:t>Does it look like a </a:t>
            </a:r>
            <a:r>
              <a:rPr lang="en-GB" dirty="0" smtClean="0"/>
              <a:t>fun quiz </a:t>
            </a:r>
            <a:r>
              <a:rPr lang="en-GB" dirty="0"/>
              <a:t>(or does it just look like a spreadsheet)? 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4. </a:t>
            </a:r>
            <a:r>
              <a:rPr lang="en-GB" dirty="0"/>
              <a:t>Can the user only change/ type in the cells they are supposed to?  </a:t>
            </a:r>
          </a:p>
          <a:p>
            <a:pPr>
              <a:lnSpc>
                <a:spcPct val="150000"/>
              </a:lnSpc>
            </a:pPr>
            <a:r>
              <a:rPr lang="en-GB" dirty="0"/>
              <a:t>5</a:t>
            </a:r>
            <a:r>
              <a:rPr lang="en-GB" dirty="0" smtClean="0"/>
              <a:t>. </a:t>
            </a:r>
            <a:r>
              <a:rPr lang="en-GB" dirty="0"/>
              <a:t>Is easy to get the right answer even if you cannot spell it?  </a:t>
            </a:r>
          </a:p>
          <a:p>
            <a:pPr>
              <a:lnSpc>
                <a:spcPct val="150000"/>
              </a:lnSpc>
            </a:pPr>
            <a:r>
              <a:rPr lang="en-GB" dirty="0"/>
              <a:t>6</a:t>
            </a:r>
            <a:r>
              <a:rPr lang="en-GB" dirty="0" smtClean="0"/>
              <a:t>. </a:t>
            </a:r>
            <a:r>
              <a:rPr lang="en-GB" dirty="0"/>
              <a:t>Does it tell you your </a:t>
            </a:r>
            <a:r>
              <a:rPr lang="en-GB" dirty="0" smtClean="0"/>
              <a:t>total?  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7</a:t>
            </a:r>
            <a:r>
              <a:rPr lang="en-GB" dirty="0" smtClean="0"/>
              <a:t>. </a:t>
            </a:r>
            <a:r>
              <a:rPr lang="en-GB" dirty="0"/>
              <a:t>Does it give an appropriate comment to the user?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Step 13</a:t>
            </a:r>
          </a:p>
          <a:p>
            <a:endParaRPr lang="en-GB" sz="2800" dirty="0"/>
          </a:p>
          <a:p>
            <a:r>
              <a:rPr lang="en-GB" sz="2800" dirty="0"/>
              <a:t>You need to make sure that all the criteria above are fulfilled.   You can move things around without having to start </a:t>
            </a:r>
            <a:r>
              <a:rPr lang="en-GB" sz="2800" dirty="0" smtClean="0"/>
              <a:t>again or re-do formulae.</a:t>
            </a:r>
            <a:endParaRPr lang="en-US" sz="2800" dirty="0"/>
          </a:p>
          <a:p>
            <a:r>
              <a:rPr lang="en-GB" sz="2800" dirty="0"/>
              <a:t> </a:t>
            </a:r>
            <a:endParaRPr lang="en-US" sz="2800" dirty="0"/>
          </a:p>
          <a:p>
            <a:r>
              <a:rPr lang="en-GB" sz="2800" dirty="0"/>
              <a:t>Your Quiz should be lovely and big, its font should be clear and </a:t>
            </a:r>
            <a:r>
              <a:rPr lang="en-GB" sz="2800" dirty="0" smtClean="0"/>
              <a:t>the quiz </a:t>
            </a:r>
            <a:r>
              <a:rPr lang="en-GB" sz="2800" dirty="0"/>
              <a:t>should fill the screen</a:t>
            </a:r>
            <a:endParaRPr lang="en-US" sz="2800" dirty="0"/>
          </a:p>
          <a:p>
            <a:r>
              <a:rPr lang="en-GB" sz="2800" dirty="0"/>
              <a:t> </a:t>
            </a:r>
            <a:endParaRPr lang="en-US" sz="2800" dirty="0"/>
          </a:p>
          <a:p>
            <a:r>
              <a:rPr lang="en-GB" sz="2800" dirty="0"/>
              <a:t>You need to make sure that every part of the quiz is user-friendly, that no 0s or wrongs appear which shouldn’t.  This is </a:t>
            </a:r>
            <a:r>
              <a:rPr lang="en-GB" sz="2800" dirty="0">
                <a:solidFill>
                  <a:srgbClr val="FF0000"/>
                </a:solidFill>
              </a:rPr>
              <a:t>your</a:t>
            </a:r>
            <a:r>
              <a:rPr lang="en-GB" sz="2800" dirty="0"/>
              <a:t> job.  You can move things around without having to start again.</a:t>
            </a:r>
            <a:endParaRPr lang="en-US" sz="2800" dirty="0"/>
          </a:p>
          <a:p>
            <a:r>
              <a:rPr lang="en-GB" sz="2800" dirty="0"/>
              <a:t> </a:t>
            </a:r>
            <a:endParaRPr lang="en-US" sz="2800" dirty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1"/>
            <a:ext cx="88569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Step 14:</a:t>
            </a:r>
          </a:p>
          <a:p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how to protect your sheet so that the </a:t>
            </a:r>
            <a:r>
              <a:rPr lang="en-GB" dirty="0" smtClean="0">
                <a:solidFill>
                  <a:srgbClr val="FF0000"/>
                </a:solidFill>
              </a:rPr>
              <a:t>user </a:t>
            </a:r>
            <a:r>
              <a:rPr lang="en-GB" dirty="0">
                <a:solidFill>
                  <a:srgbClr val="FF0000"/>
                </a:solidFill>
              </a:rPr>
              <a:t>can only type in the cells you wish them to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sz="2000" dirty="0"/>
              <a:t>Hold down the CTRL key and </a:t>
            </a:r>
            <a:r>
              <a:rPr lang="en-GB" sz="2000" dirty="0" smtClean="0"/>
              <a:t>click </a:t>
            </a:r>
            <a:r>
              <a:rPr lang="en-GB" sz="2000" dirty="0"/>
              <a:t>the left hand mouse button on each one to select all the cells which you wish the user to type in (answers choices and name</a:t>
            </a:r>
            <a:r>
              <a:rPr lang="en-GB" sz="2000" dirty="0" smtClean="0"/>
              <a:t>) – </a:t>
            </a:r>
            <a:r>
              <a:rPr lang="en-GB" sz="2000" dirty="0"/>
              <a:t>keep them selected and:</a:t>
            </a:r>
            <a:endParaRPr lang="en-US" sz="2000" dirty="0"/>
          </a:p>
          <a:p>
            <a:r>
              <a:rPr lang="en-GB" sz="2000" dirty="0"/>
              <a:t> </a:t>
            </a:r>
            <a:endParaRPr lang="en-US" sz="2000" dirty="0"/>
          </a:p>
          <a:p>
            <a:r>
              <a:rPr lang="en-GB" sz="2000" dirty="0"/>
              <a:t>Choose the Home Tab</a:t>
            </a:r>
            <a:endParaRPr lang="en-US" sz="2000" dirty="0"/>
          </a:p>
          <a:p>
            <a:r>
              <a:rPr lang="en-GB" sz="2000" dirty="0"/>
              <a:t>Font</a:t>
            </a:r>
            <a:endParaRPr lang="en-US" sz="2000" dirty="0"/>
          </a:p>
          <a:p>
            <a:r>
              <a:rPr lang="en-GB" sz="2000" dirty="0"/>
              <a:t>Protection</a:t>
            </a:r>
            <a:endParaRPr lang="en-US" sz="2000" dirty="0"/>
          </a:p>
          <a:p>
            <a:r>
              <a:rPr lang="en-GB" sz="2000" dirty="0"/>
              <a:t>Take the </a:t>
            </a:r>
            <a:r>
              <a:rPr lang="en-GB" sz="2000" dirty="0">
                <a:sym typeface="Wingdings"/>
              </a:rPr>
              <a:t></a:t>
            </a:r>
            <a:r>
              <a:rPr lang="en-GB" sz="2000" dirty="0"/>
              <a:t>off Locked to unlock these cells, OK            </a:t>
            </a:r>
            <a:r>
              <a:rPr lang="en-GB" sz="1400" dirty="0" smtClean="0"/>
              <a:t>(</a:t>
            </a:r>
            <a:r>
              <a:rPr lang="en-GB" sz="1400" dirty="0"/>
              <a:t>Do not put in any passwords please)</a:t>
            </a:r>
            <a:endParaRPr lang="en-US" sz="1400" dirty="0"/>
          </a:p>
          <a:p>
            <a:r>
              <a:rPr lang="en-GB" sz="2000" dirty="0"/>
              <a:t> </a:t>
            </a:r>
            <a:endParaRPr lang="en-US" sz="2000" dirty="0"/>
          </a:p>
          <a:p>
            <a:r>
              <a:rPr lang="en-GB" sz="2000" dirty="0"/>
              <a:t>Then choose the Review Tab</a:t>
            </a:r>
            <a:endParaRPr lang="en-US" sz="2000" dirty="0"/>
          </a:p>
          <a:p>
            <a:r>
              <a:rPr lang="en-GB" sz="2000" dirty="0"/>
              <a:t>Protect sheet</a:t>
            </a:r>
            <a:endParaRPr lang="en-US" sz="2000" dirty="0"/>
          </a:p>
          <a:p>
            <a:r>
              <a:rPr lang="en-GB" sz="2000" dirty="0"/>
              <a:t>Allow the user to select </a:t>
            </a:r>
            <a:r>
              <a:rPr lang="en-GB" sz="2000" dirty="0">
                <a:sym typeface="Wingdings"/>
              </a:rPr>
              <a:t></a:t>
            </a:r>
            <a:r>
              <a:rPr lang="en-GB" sz="2000" dirty="0"/>
              <a:t> unlocked cells</a:t>
            </a:r>
            <a:endParaRPr lang="en-US" sz="2000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Now the user should only be able to click where you want him to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If you want to change anything, you will have to unprotect your sheet again (and then protect it again).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 might want to stop your </a:t>
            </a:r>
            <a:r>
              <a:rPr lang="en-GB" sz="2800" dirty="0" smtClean="0"/>
              <a:t>quiz looking </a:t>
            </a:r>
            <a:r>
              <a:rPr lang="en-GB" sz="2800" dirty="0"/>
              <a:t>like a </a:t>
            </a:r>
            <a:r>
              <a:rPr lang="en-GB" sz="2800" dirty="0" err="1"/>
              <a:t>spreadsheet</a:t>
            </a:r>
            <a:r>
              <a:rPr lang="en-GB" sz="2800" dirty="0"/>
              <a:t> – use the View tab, and the Show option to decide what you want to have on show on your screen.</a:t>
            </a:r>
            <a:endParaRPr lang="en-US" sz="2800" dirty="0"/>
          </a:p>
          <a:p>
            <a:r>
              <a:rPr lang="en-GB" sz="2200" dirty="0"/>
              <a:t> </a:t>
            </a:r>
            <a:endParaRPr lang="en-US" sz="2200" dirty="0"/>
          </a:p>
          <a:p>
            <a:r>
              <a:rPr lang="en-GB" sz="2400" dirty="0"/>
              <a:t>Extension ideas:</a:t>
            </a:r>
            <a:endParaRPr lang="en-US" sz="2400" dirty="0"/>
          </a:p>
          <a:p>
            <a:r>
              <a:rPr lang="en-GB" sz="2200" dirty="0"/>
              <a:t> </a:t>
            </a:r>
            <a:endParaRPr lang="en-US" sz="2200" dirty="0"/>
          </a:p>
          <a:p>
            <a:r>
              <a:rPr lang="en-GB" sz="2200" dirty="0"/>
              <a:t>Keep this basic layout but improve the quiz in a way of your own that seems appropriate to </a:t>
            </a:r>
            <a:r>
              <a:rPr lang="en-GB" sz="2200" dirty="0" smtClean="0"/>
              <a:t>you.</a:t>
            </a:r>
          </a:p>
          <a:p>
            <a:endParaRPr lang="en-GB" sz="2200" dirty="0"/>
          </a:p>
          <a:p>
            <a:r>
              <a:rPr lang="en-GB" sz="2200" dirty="0" smtClean="0"/>
              <a:t>Change the “correct/bad  luck” options for each question and adapt your COUNTIF statement  to your varied comments.</a:t>
            </a:r>
            <a:endParaRPr lang="en-US" sz="2200" dirty="0"/>
          </a:p>
          <a:p>
            <a:r>
              <a:rPr lang="en-GB" sz="2200" dirty="0"/>
              <a:t> </a:t>
            </a:r>
            <a:endParaRPr lang="en-US" sz="2200" dirty="0"/>
          </a:p>
          <a:p>
            <a:r>
              <a:rPr lang="en-GB" sz="2200" dirty="0"/>
              <a:t>Start a new quiz of your own layout and design, use some of </a:t>
            </a:r>
            <a:r>
              <a:rPr lang="en-GB" sz="2200" dirty="0" smtClean="0"/>
              <a:t>the </a:t>
            </a:r>
            <a:r>
              <a:rPr lang="en-GB" sz="2200" dirty="0"/>
              <a:t>ideas </a:t>
            </a:r>
            <a:r>
              <a:rPr lang="en-GB" sz="2200" dirty="0" smtClean="0"/>
              <a:t>from this worksheet if </a:t>
            </a:r>
            <a:r>
              <a:rPr lang="en-GB" sz="2200" dirty="0"/>
              <a:t>you wish.  The quiz must be very </a:t>
            </a:r>
            <a:r>
              <a:rPr lang="en-GB" sz="2200" dirty="0" smtClean="0"/>
              <a:t>user-friendly, and should meet the peer evaluation requirements.  Possibly include VLOOKUP.</a:t>
            </a:r>
            <a:endParaRPr lang="en-US" sz="2200" dirty="0"/>
          </a:p>
          <a:p>
            <a:r>
              <a:rPr lang="en-GB" sz="2200" dirty="0"/>
              <a:t> </a:t>
            </a:r>
            <a:endParaRPr lang="en-US" sz="2200" dirty="0"/>
          </a:p>
          <a:p>
            <a:r>
              <a:rPr lang="en-GB" sz="2200" dirty="0"/>
              <a:t> 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8093"/>
            <a:ext cx="82089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GB" sz="3200" u="sng" dirty="0" smtClean="0">
                <a:solidFill>
                  <a:srgbClr val="00B050"/>
                </a:solidFill>
              </a:rPr>
              <a:t>Step 1: Setting up:</a:t>
            </a:r>
          </a:p>
          <a:p>
            <a:r>
              <a:rPr lang="en-GB" sz="3200" dirty="0" smtClean="0"/>
              <a:t>Put </a:t>
            </a:r>
            <a:r>
              <a:rPr lang="en-GB" sz="3200" dirty="0"/>
              <a:t>a clear and well formatted heading in cell </a:t>
            </a:r>
            <a:r>
              <a:rPr lang="en-GB" sz="3200" dirty="0" smtClean="0"/>
              <a:t>B2 for example </a:t>
            </a:r>
            <a:r>
              <a:rPr lang="en-GB" sz="3200" dirty="0" smtClean="0">
                <a:solidFill>
                  <a:srgbClr val="FF0000"/>
                </a:solidFill>
              </a:rPr>
              <a:t>“QUIZ about……...”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/>
              <a:t>Put the heading </a:t>
            </a:r>
            <a:r>
              <a:rPr lang="en-GB" sz="3200" dirty="0" smtClean="0">
                <a:solidFill>
                  <a:srgbClr val="FF0000"/>
                </a:solidFill>
              </a:rPr>
              <a:t>“Questions” </a:t>
            </a:r>
            <a:r>
              <a:rPr lang="en-GB" sz="3200" dirty="0" smtClean="0"/>
              <a:t>in B3</a:t>
            </a:r>
          </a:p>
          <a:p>
            <a:endParaRPr lang="en-US" sz="3200" dirty="0"/>
          </a:p>
          <a:p>
            <a:r>
              <a:rPr lang="en-GB" sz="3200" dirty="0"/>
              <a:t>In cell </a:t>
            </a:r>
            <a:r>
              <a:rPr lang="en-GB" sz="3200" dirty="0" smtClean="0"/>
              <a:t>A4, </a:t>
            </a:r>
            <a:r>
              <a:rPr lang="en-GB" sz="3200" dirty="0"/>
              <a:t>type the words </a:t>
            </a:r>
            <a:r>
              <a:rPr lang="en-GB" sz="3200" dirty="0">
                <a:solidFill>
                  <a:srgbClr val="FF0000"/>
                </a:solidFill>
              </a:rPr>
              <a:t>Question 1</a:t>
            </a:r>
            <a:r>
              <a:rPr lang="en-GB" sz="3200" dirty="0"/>
              <a:t>. </a:t>
            </a:r>
            <a:endParaRPr lang="en-GB" sz="3200" dirty="0" smtClean="0"/>
          </a:p>
          <a:p>
            <a:endParaRPr lang="en-US" sz="3200" dirty="0"/>
          </a:p>
          <a:p>
            <a:r>
              <a:rPr lang="en-GB" sz="3200" dirty="0" smtClean="0"/>
              <a:t>We </a:t>
            </a:r>
            <a:r>
              <a:rPr lang="en-GB" sz="3200" dirty="0"/>
              <a:t>will put the </a:t>
            </a:r>
            <a:r>
              <a:rPr lang="en-GB" sz="3200" dirty="0" smtClean="0"/>
              <a:t>questions in next.</a:t>
            </a:r>
          </a:p>
          <a:p>
            <a:r>
              <a:rPr lang="en-GB" sz="3200" dirty="0" smtClean="0"/>
              <a:t>Plan 4 questions, each with at least three possible answers only one of which is right.</a:t>
            </a:r>
            <a:endParaRPr lang="en-US" sz="3200" dirty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3608" y="6926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Finally the assessment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8478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assessment for this project is a design assessment.</a:t>
            </a:r>
          </a:p>
          <a:p>
            <a:r>
              <a:rPr lang="en-GB" dirty="0" smtClean="0"/>
              <a:t>This will allow us to see if you have understood the functions enough to design a </a:t>
            </a:r>
            <a:r>
              <a:rPr lang="en-GB" dirty="0" smtClean="0"/>
              <a:t>quizzes choosing the best options for layout and 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00B050"/>
                </a:solidFill>
              </a:rPr>
              <a:t>Step 2: Questions</a:t>
            </a:r>
          </a:p>
          <a:p>
            <a:endParaRPr lang="en-GB" sz="2800" dirty="0" smtClean="0"/>
          </a:p>
          <a:p>
            <a:r>
              <a:rPr lang="en-GB" sz="2800" dirty="0" smtClean="0"/>
              <a:t>Write four questions into </a:t>
            </a:r>
            <a:r>
              <a:rPr lang="en-GB" sz="2800" dirty="0" smtClean="0"/>
              <a:t>column B</a:t>
            </a:r>
          </a:p>
          <a:p>
            <a:r>
              <a:rPr lang="en-GB" sz="2800" dirty="0" smtClean="0"/>
              <a:t>i.e. cells </a:t>
            </a:r>
            <a:r>
              <a:rPr lang="en-GB" sz="2800" dirty="0" smtClean="0"/>
              <a:t>B4</a:t>
            </a:r>
            <a:r>
              <a:rPr lang="en-GB" sz="2800" dirty="0" smtClean="0"/>
              <a:t>, </a:t>
            </a:r>
            <a:r>
              <a:rPr lang="en-GB" sz="2800" dirty="0" smtClean="0"/>
              <a:t>B5, B6, B7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sz="2800" dirty="0" smtClean="0"/>
              <a:t>Each </a:t>
            </a:r>
            <a:r>
              <a:rPr lang="en-GB" sz="2800" dirty="0"/>
              <a:t>question should have 3 possible (multiple choice type) answers – 2 wrong and one right. </a:t>
            </a:r>
            <a:endParaRPr lang="en-GB" sz="2800" dirty="0" smtClean="0"/>
          </a:p>
          <a:p>
            <a:r>
              <a:rPr lang="en-GB" sz="2800" dirty="0"/>
              <a:t> </a:t>
            </a:r>
            <a:endParaRPr lang="en-US" sz="2800" dirty="0"/>
          </a:p>
          <a:p>
            <a:r>
              <a:rPr lang="en-GB" sz="2800" dirty="0" smtClean="0"/>
              <a:t>Example question for a </a:t>
            </a:r>
            <a:r>
              <a:rPr lang="en-GB" sz="2800" dirty="0" smtClean="0"/>
              <a:t>Geography </a:t>
            </a:r>
            <a:r>
              <a:rPr lang="en-GB" sz="2800" dirty="0" smtClean="0"/>
              <a:t>Quiz:</a:t>
            </a:r>
          </a:p>
          <a:p>
            <a:endParaRPr lang="en-US" sz="2800" dirty="0"/>
          </a:p>
          <a:p>
            <a:r>
              <a:rPr lang="en-GB" sz="2800" dirty="0" smtClean="0"/>
              <a:t>What </a:t>
            </a:r>
            <a:r>
              <a:rPr lang="en-GB" sz="2800" dirty="0"/>
              <a:t>is the </a:t>
            </a:r>
            <a:r>
              <a:rPr lang="en-GB" sz="2800" dirty="0" smtClean="0"/>
              <a:t>Highest Waterfall in the </a:t>
            </a:r>
            <a:r>
              <a:rPr lang="en-GB" sz="2800" dirty="0" smtClean="0"/>
              <a:t>world?</a:t>
            </a:r>
          </a:p>
          <a:p>
            <a:endParaRPr lang="en-GB" sz="2800" dirty="0" smtClean="0"/>
          </a:p>
          <a:p>
            <a:r>
              <a:rPr lang="en-GB" sz="2800" dirty="0" smtClean="0"/>
              <a:t>Possible answers might be:</a:t>
            </a:r>
          </a:p>
          <a:p>
            <a:r>
              <a:rPr lang="en-GB" sz="2800" dirty="0" smtClean="0"/>
              <a:t>Victoria </a:t>
            </a:r>
            <a:r>
              <a:rPr lang="en-GB" sz="2800" dirty="0" smtClean="0"/>
              <a:t>falls </a:t>
            </a:r>
            <a:r>
              <a:rPr lang="en-GB" sz="2800" dirty="0"/>
              <a:t>(</a:t>
            </a:r>
            <a:r>
              <a:rPr lang="en-GB" sz="2800" dirty="0">
                <a:sym typeface="Wingdings"/>
              </a:rPr>
              <a:t></a:t>
            </a:r>
            <a:r>
              <a:rPr lang="en-GB" sz="2800" dirty="0"/>
              <a:t>), </a:t>
            </a:r>
            <a:r>
              <a:rPr lang="en-GB" sz="2800" dirty="0" smtClean="0"/>
              <a:t>Angel Falls(</a:t>
            </a:r>
            <a:r>
              <a:rPr lang="en-GB" sz="2800" dirty="0">
                <a:sym typeface="Wingdings"/>
              </a:rPr>
              <a:t></a:t>
            </a:r>
            <a:r>
              <a:rPr lang="en-GB" sz="2800" dirty="0"/>
              <a:t>), </a:t>
            </a:r>
            <a:r>
              <a:rPr lang="en-GB" sz="2800" dirty="0" smtClean="0"/>
              <a:t>Virginia falls(</a:t>
            </a:r>
            <a:r>
              <a:rPr lang="en-GB" sz="2800" dirty="0">
                <a:sym typeface="Wingdings"/>
              </a:rPr>
              <a:t></a:t>
            </a:r>
            <a:r>
              <a:rPr lang="en-GB" sz="2800" dirty="0" smtClean="0"/>
              <a:t>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Step 3 – Making the answer options appear like this as a drop down list: 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Continued on next page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4" r="40988" b="47222"/>
          <a:stretch/>
        </p:blipFill>
        <p:spPr bwMode="auto">
          <a:xfrm>
            <a:off x="467544" y="2135977"/>
            <a:ext cx="7678057" cy="234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Step 3: Drop down list</a:t>
            </a:r>
          </a:p>
          <a:p>
            <a:endParaRPr lang="en-GB" sz="2800" dirty="0"/>
          </a:p>
          <a:p>
            <a:r>
              <a:rPr lang="en-GB" sz="2800" dirty="0" smtClean="0"/>
              <a:t>Click in cell C4; then choose </a:t>
            </a:r>
            <a:r>
              <a:rPr lang="en-GB" sz="2800" dirty="0" smtClean="0">
                <a:solidFill>
                  <a:srgbClr val="FF0000"/>
                </a:solidFill>
              </a:rPr>
              <a:t>Data, Data Validation, Data Validation,</a:t>
            </a:r>
          </a:p>
          <a:p>
            <a:endParaRPr lang="en-GB" sz="2800" dirty="0"/>
          </a:p>
          <a:p>
            <a:r>
              <a:rPr lang="en-GB" sz="2800" dirty="0" smtClean="0"/>
              <a:t>Allow a </a:t>
            </a:r>
            <a:r>
              <a:rPr lang="en-GB" sz="2800" dirty="0" smtClean="0">
                <a:solidFill>
                  <a:srgbClr val="FF0000"/>
                </a:solidFill>
              </a:rPr>
              <a:t>List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r>
              <a:rPr lang="en-GB" sz="2800" dirty="0" smtClean="0"/>
              <a:t>Then in </a:t>
            </a:r>
            <a:r>
              <a:rPr lang="en-GB" sz="2800" dirty="0" smtClean="0">
                <a:solidFill>
                  <a:srgbClr val="C00000"/>
                </a:solidFill>
              </a:rPr>
              <a:t>Source</a:t>
            </a:r>
            <a:r>
              <a:rPr lang="en-GB" sz="2800" dirty="0" smtClean="0"/>
              <a:t> type in </a:t>
            </a:r>
          </a:p>
          <a:p>
            <a:r>
              <a:rPr lang="en-GB" sz="2800" dirty="0" smtClean="0"/>
              <a:t>your possible answers, </a:t>
            </a:r>
          </a:p>
          <a:p>
            <a:r>
              <a:rPr lang="en-GB" sz="2800" dirty="0" smtClean="0"/>
              <a:t>separating them with a </a:t>
            </a:r>
          </a:p>
          <a:p>
            <a:r>
              <a:rPr lang="en-GB" sz="2800" dirty="0" smtClean="0"/>
              <a:t>Comma.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OK</a:t>
            </a:r>
          </a:p>
          <a:p>
            <a:r>
              <a:rPr lang="en-GB" sz="2800" dirty="0" smtClean="0"/>
              <a:t>Repeat this for your other 3 questions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6191" r="47682" b="31629"/>
          <a:stretch/>
        </p:blipFill>
        <p:spPr bwMode="auto">
          <a:xfrm>
            <a:off x="4537929" y="2790769"/>
            <a:ext cx="3889829" cy="308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555776" y="4689140"/>
            <a:ext cx="2304256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67744" y="2780928"/>
            <a:ext cx="25922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Step 4 – If formula</a:t>
            </a:r>
          </a:p>
          <a:p>
            <a:r>
              <a:rPr lang="en-GB" sz="2400" dirty="0" smtClean="0"/>
              <a:t>(Leave column D empty and narrow.)</a:t>
            </a:r>
          </a:p>
          <a:p>
            <a:endParaRPr lang="en-GB" sz="2400" dirty="0" smtClean="0"/>
          </a:p>
          <a:p>
            <a:r>
              <a:rPr lang="en-GB" sz="2400" dirty="0" smtClean="0"/>
              <a:t>We need a formula in cell E4 which says:</a:t>
            </a:r>
          </a:p>
          <a:p>
            <a:r>
              <a:rPr lang="en-GB" sz="2800" i="1" dirty="0" smtClean="0"/>
              <a:t>If the answer chosen in cell C4 is equal to the correct answer </a:t>
            </a:r>
            <a:r>
              <a:rPr lang="en-GB" sz="2800" i="1" dirty="0" smtClean="0">
                <a:solidFill>
                  <a:srgbClr val="C00000"/>
                </a:solidFill>
              </a:rPr>
              <a:t>then</a:t>
            </a:r>
            <a:r>
              <a:rPr lang="en-GB" sz="2800" i="1" dirty="0" smtClean="0"/>
              <a:t> display “Correct” otherwise display “Bad Luck”</a:t>
            </a:r>
            <a:r>
              <a:rPr lang="en-GB" sz="2800" dirty="0" smtClean="0"/>
              <a:t>.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The formula for this is (in my quiz)</a:t>
            </a:r>
          </a:p>
          <a:p>
            <a:endParaRPr lang="en-GB" sz="2800" dirty="0"/>
          </a:p>
          <a:p>
            <a:r>
              <a:rPr lang="en-GB" sz="2800" spc="200" dirty="0" smtClean="0">
                <a:solidFill>
                  <a:srgbClr val="FF0000"/>
                </a:solidFill>
              </a:rPr>
              <a:t>=IF(C4=“Angel </a:t>
            </a:r>
            <a:r>
              <a:rPr lang="en-GB" sz="2800" spc="200" dirty="0" err="1" smtClean="0">
                <a:solidFill>
                  <a:srgbClr val="FF0000"/>
                </a:solidFill>
              </a:rPr>
              <a:t>Falls”,”Correct”,”Bad</a:t>
            </a:r>
            <a:r>
              <a:rPr lang="en-GB" sz="2800" spc="200" dirty="0" smtClean="0">
                <a:solidFill>
                  <a:srgbClr val="FF0000"/>
                </a:solidFill>
              </a:rPr>
              <a:t> Luck”)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Use a similar formula for each of your other questions – keep the same “correct/bad luck” words you have chosen for each question – do not vary them.</a:t>
            </a:r>
            <a:endParaRPr lang="en-US" sz="2400" dirty="0" smtClean="0"/>
          </a:p>
          <a:p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Step 5: Testing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C00000"/>
                </a:solidFill>
              </a:rPr>
              <a:t>Test</a:t>
            </a:r>
            <a:r>
              <a:rPr lang="en-GB" sz="2800" dirty="0" smtClean="0"/>
              <a:t> your questions  in 3 ways:</a:t>
            </a:r>
          </a:p>
          <a:p>
            <a:endParaRPr lang="en-GB" sz="2800" dirty="0"/>
          </a:p>
          <a:p>
            <a:r>
              <a:rPr lang="en-GB" sz="2800" dirty="0" smtClean="0"/>
              <a:t>Check that “Correct” shows for all the correct answers</a:t>
            </a:r>
          </a:p>
          <a:p>
            <a:endParaRPr lang="en-GB" sz="2800" dirty="0"/>
          </a:p>
          <a:p>
            <a:r>
              <a:rPr lang="en-GB" sz="2800" dirty="0" smtClean="0"/>
              <a:t>Check that “Bad Luck” shows for all the wrong answers</a:t>
            </a:r>
          </a:p>
          <a:p>
            <a:endParaRPr lang="en-GB" sz="2800" dirty="0"/>
          </a:p>
          <a:p>
            <a:r>
              <a:rPr lang="en-GB" sz="2800" dirty="0" smtClean="0"/>
              <a:t>Delete your chosen answer in cell C4 – what is displayed in E4?</a:t>
            </a:r>
            <a:r>
              <a:rPr lang="en-GB" sz="2800" dirty="0" smtClean="0">
                <a:solidFill>
                  <a:srgbClr val="FF0000"/>
                </a:solidFill>
              </a:rPr>
              <a:t>*</a:t>
            </a:r>
            <a:r>
              <a:rPr lang="en-GB" sz="2800" dirty="0" smtClean="0"/>
              <a:t>Check this for the other 3 questions.</a:t>
            </a:r>
            <a:r>
              <a:rPr lang="en-GB" sz="28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GB" sz="2800" i="1" dirty="0" smtClean="0"/>
              <a:t>continued …..</a:t>
            </a:r>
            <a:endParaRPr lang="en-US" sz="28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Step 6 – Blanking the comment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*</a:t>
            </a:r>
            <a:r>
              <a:rPr lang="en-GB" sz="2000" dirty="0" smtClean="0"/>
              <a:t>you should find that “Bad Luck” is shown, even if you have typed in no answer – this situation needs addressing.</a:t>
            </a:r>
          </a:p>
          <a:p>
            <a:endParaRPr lang="en-GB" sz="2000" dirty="0"/>
          </a:p>
          <a:p>
            <a:r>
              <a:rPr lang="en-GB" sz="2000" dirty="0" smtClean="0"/>
              <a:t>We want to instruct the spreadsheet that </a:t>
            </a:r>
            <a:r>
              <a:rPr lang="en-GB" sz="2000" i="1" dirty="0" smtClean="0"/>
              <a:t>IF the answer space is “empty” it should leave the result in E4 “empty”</a:t>
            </a:r>
            <a:r>
              <a:rPr lang="en-GB" sz="2000" dirty="0" smtClean="0"/>
              <a:t>,</a:t>
            </a:r>
            <a:r>
              <a:rPr lang="en-GB" sz="2000" i="1" dirty="0" smtClean="0"/>
              <a:t> </a:t>
            </a:r>
            <a:r>
              <a:rPr lang="en-GB" sz="2000" dirty="0" smtClean="0"/>
              <a:t>in other words   IF C4 is “empty” then put “empty” in </a:t>
            </a:r>
            <a:r>
              <a:rPr lang="en-GB" sz="2000" dirty="0" smtClean="0"/>
              <a:t>E4. </a:t>
            </a:r>
            <a:r>
              <a:rPr lang="en-GB" sz="2000" dirty="0" smtClean="0">
                <a:solidFill>
                  <a:srgbClr val="FF0000"/>
                </a:solidFill>
              </a:rPr>
              <a:t>Otherwise</a:t>
            </a:r>
            <a:r>
              <a:rPr lang="en-GB" sz="2000" dirty="0" smtClean="0"/>
              <a:t> </a:t>
            </a:r>
            <a:r>
              <a:rPr lang="en-GB" sz="2000" dirty="0"/>
              <a:t>IF you chose the correct or wrong answers to do as </a:t>
            </a:r>
            <a:r>
              <a:rPr lang="en-GB" sz="2000" dirty="0" smtClean="0"/>
              <a:t>before.</a:t>
            </a:r>
            <a:endParaRPr lang="en-GB" sz="2000" dirty="0" smtClean="0"/>
          </a:p>
          <a:p>
            <a:endParaRPr lang="en-GB" sz="2000" dirty="0"/>
          </a:p>
          <a:p>
            <a:pPr lvl="1"/>
            <a:r>
              <a:rPr lang="en-GB" sz="2400" dirty="0" smtClean="0"/>
              <a:t>Leave </a:t>
            </a:r>
            <a:r>
              <a:rPr lang="en-GB" sz="2400" dirty="0" smtClean="0">
                <a:solidFill>
                  <a:srgbClr val="FF0000"/>
                </a:solidFill>
              </a:rPr>
              <a:t>=</a:t>
            </a:r>
            <a:r>
              <a:rPr lang="en-GB" sz="2400" dirty="0" smtClean="0"/>
              <a:t> at the beginning of cell E4’s old formula</a:t>
            </a:r>
          </a:p>
          <a:p>
            <a:pPr lvl="1"/>
            <a:r>
              <a:rPr lang="en-GB" sz="2400" dirty="0" smtClean="0"/>
              <a:t>Then insert  </a:t>
            </a:r>
            <a:r>
              <a:rPr lang="en-GB" sz="2400" dirty="0" smtClean="0">
                <a:solidFill>
                  <a:srgbClr val="FF0000"/>
                </a:solidFill>
              </a:rPr>
              <a:t>IF(C4=“”,””, </a:t>
            </a:r>
          </a:p>
          <a:p>
            <a:pPr lvl="1"/>
            <a:r>
              <a:rPr lang="en-GB" sz="2400" dirty="0" smtClean="0"/>
              <a:t>Leave the old formula as it was</a:t>
            </a:r>
          </a:p>
          <a:p>
            <a:pPr lvl="1"/>
            <a:r>
              <a:rPr lang="en-GB" sz="2400" dirty="0" smtClean="0"/>
              <a:t>But put an extra 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dirty="0" smtClean="0"/>
              <a:t> on the </a:t>
            </a:r>
            <a:r>
              <a:rPr lang="en-GB" sz="2400" dirty="0" smtClean="0"/>
              <a:t>end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 smtClean="0"/>
              <a:t>The final formula should be:</a:t>
            </a:r>
          </a:p>
          <a:p>
            <a:pPr lvl="1"/>
            <a:r>
              <a:rPr lang="en-GB" sz="2400" dirty="0" smtClean="0">
                <a:solidFill>
                  <a:srgbClr val="00B050"/>
                </a:solidFill>
              </a:rPr>
              <a:t>=if(c4=“”,””,if(c4=“Angel </a:t>
            </a:r>
            <a:r>
              <a:rPr lang="en-GB" sz="2400" dirty="0" err="1" smtClean="0">
                <a:solidFill>
                  <a:srgbClr val="00B050"/>
                </a:solidFill>
              </a:rPr>
              <a:t>Falls”,”Correct”,”Bad</a:t>
            </a:r>
            <a:r>
              <a:rPr lang="en-GB" sz="2400" dirty="0" smtClean="0">
                <a:solidFill>
                  <a:srgbClr val="00B050"/>
                </a:solidFill>
              </a:rPr>
              <a:t> Luck”))</a:t>
            </a:r>
            <a:endParaRPr lang="en-GB" sz="2400" dirty="0" smtClean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Step 7</a:t>
            </a:r>
            <a:r>
              <a:rPr lang="en-GB" sz="2400" dirty="0" smtClean="0"/>
              <a:t> – To </a:t>
            </a:r>
            <a:r>
              <a:rPr lang="en-GB" sz="2400" dirty="0" smtClean="0">
                <a:solidFill>
                  <a:srgbClr val="00B050"/>
                </a:solidFill>
              </a:rPr>
              <a:t>LEARN</a:t>
            </a:r>
            <a:r>
              <a:rPr lang="en-GB" sz="2400" dirty="0" smtClean="0"/>
              <a:t> how to get the spread sheet to do the things listed on the previous page, you need </a:t>
            </a:r>
            <a:r>
              <a:rPr lang="en-GB" sz="2400" dirty="0" smtClean="0">
                <a:solidFill>
                  <a:srgbClr val="00B050"/>
                </a:solidFill>
              </a:rPr>
              <a:t>PRACTICE</a:t>
            </a:r>
            <a:r>
              <a:rPr lang="en-GB" sz="2400" dirty="0" smtClean="0"/>
              <a:t>. Do 2 worksheets….</a:t>
            </a:r>
          </a:p>
          <a:p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reparation: to work out the score and give appropriate comments depending on the score.</a:t>
            </a:r>
          </a:p>
          <a:p>
            <a:endParaRPr lang="en-GB" sz="2400" dirty="0"/>
          </a:p>
          <a:p>
            <a:r>
              <a:rPr lang="en-GB" sz="2400" dirty="0" smtClean="0"/>
              <a:t>Do the worksheets: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IF Practise Exercises </a:t>
            </a:r>
            <a:endParaRPr lang="en-GB" sz="2400" dirty="0"/>
          </a:p>
          <a:p>
            <a:r>
              <a:rPr lang="en-GB" sz="2400" dirty="0" smtClean="0"/>
              <a:t>and </a:t>
            </a:r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Advanced </a:t>
            </a:r>
            <a:r>
              <a:rPr lang="en-GB" sz="2400" dirty="0" smtClean="0">
                <a:solidFill>
                  <a:srgbClr val="FF0000"/>
                </a:solidFill>
              </a:rPr>
              <a:t>Functions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they are in </a:t>
            </a:r>
            <a:r>
              <a:rPr lang="en-GB" sz="2400" dirty="0" smtClean="0"/>
              <a:t>links at hockerillct.com and in the resources folder </a:t>
            </a:r>
            <a:r>
              <a:rPr lang="en-GB" sz="2400" dirty="0"/>
              <a:t>called </a:t>
            </a:r>
            <a:r>
              <a:rPr lang="en-GB" sz="2400" dirty="0" smtClean="0">
                <a:solidFill>
                  <a:srgbClr val="FF0000"/>
                </a:solidFill>
              </a:rPr>
              <a:t>Extras</a:t>
            </a:r>
            <a:r>
              <a:rPr lang="en-GB" sz="2400" dirty="0" smtClean="0"/>
              <a:t>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– </a:t>
            </a:r>
            <a:r>
              <a:rPr lang="en-GB" sz="2400" dirty="0" smtClean="0"/>
              <a:t>practice </a:t>
            </a:r>
            <a:r>
              <a:rPr lang="en-GB" sz="2400" dirty="0" smtClean="0"/>
              <a:t>how to do </a:t>
            </a:r>
            <a:r>
              <a:rPr lang="en-GB" sz="2400" dirty="0" smtClean="0">
                <a:solidFill>
                  <a:srgbClr val="FF0000"/>
                </a:solidFill>
              </a:rPr>
              <a:t>nested IFs </a:t>
            </a:r>
            <a:r>
              <a:rPr lang="en-GB" sz="2400" dirty="0" smtClean="0"/>
              <a:t>and </a:t>
            </a:r>
            <a:r>
              <a:rPr lang="en-GB" sz="2400" dirty="0" smtClean="0">
                <a:solidFill>
                  <a:srgbClr val="FF0000"/>
                </a:solidFill>
              </a:rPr>
              <a:t>COUNTIF</a:t>
            </a:r>
            <a:r>
              <a:rPr lang="en-GB" sz="2400" dirty="0" smtClean="0"/>
              <a:t>s in particular </a:t>
            </a:r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3550-2C63-44C2-92B8-976558E47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1251</Words>
  <Application>Microsoft Office PowerPoint</Application>
  <PresentationFormat>On-screen Show (4:3)</PresentationFormat>
  <Paragraphs>240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Making your own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own Quiz</dc:title>
  <dc:creator>Christine Higgs</dc:creator>
  <cp:lastModifiedBy>Jeremy Catchpole (Staff)</cp:lastModifiedBy>
  <cp:revision>47</cp:revision>
  <dcterms:created xsi:type="dcterms:W3CDTF">2012-01-26T10:16:22Z</dcterms:created>
  <dcterms:modified xsi:type="dcterms:W3CDTF">2018-11-20T10:50:24Z</dcterms:modified>
</cp:coreProperties>
</file>